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Economica"/>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3" roundtripDataSignature="AMtx7miysxCaRLlvMCj7I20/bQycn0th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bold.fntdata"/><Relationship Id="rId25" Type="http://schemas.openxmlformats.org/officeDocument/2006/relationships/font" Target="fonts/Economica-regular.fntdata"/><Relationship Id="rId28" Type="http://schemas.openxmlformats.org/officeDocument/2006/relationships/font" Target="fonts/Economica-boldItalic.fntdata"/><Relationship Id="rId27" Type="http://schemas.openxmlformats.org/officeDocument/2006/relationships/font" Target="fonts/Economic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1"/>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1"/>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1"/>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21"/>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3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0"/>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30"/>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5" name="Google Shape;55;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 name="Shape 15"/>
        <p:cNvGrpSpPr/>
        <p:nvPr/>
      </p:nvGrpSpPr>
      <p:grpSpPr>
        <a:xfrm>
          <a:off x="0" y="0"/>
          <a:ext cx="0" cy="0"/>
          <a:chOff x="0" y="0"/>
          <a:chExt cx="0" cy="0"/>
        </a:xfrm>
      </p:grpSpPr>
      <p:sp>
        <p:nvSpPr>
          <p:cNvPr id="16" name="Google Shape;16;p2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2"/>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 name="Google Shape;1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2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1" name="Google Shape;21;p2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2" name="Google Shape;22;p23"/>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3" name="Google Shape;2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2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7" name="Google Shape;27;p2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 name="Google Shape;31;p25"/>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25"/>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6" name="Google Shape;3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 name="Google Shape;39;p27"/>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28"/>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2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28"/>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28"/>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29"/>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2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hyperlink" Target="http://www.youtube.com/watch?v=SGH6Cu6Dv0k" TargetMode="External"/><Relationship Id="rId5"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3044700" y="916300"/>
            <a:ext cx="3054600" cy="1038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 sz="3600"/>
              <a:t>Molecular Communication</a:t>
            </a:r>
            <a:endParaRPr b="1" sz="3600"/>
          </a:p>
        </p:txBody>
      </p:sp>
      <p:sp>
        <p:nvSpPr>
          <p:cNvPr id="63" name="Google Shape;63;p1"/>
          <p:cNvSpPr txBox="1"/>
          <p:nvPr>
            <p:ph idx="1" type="subTitle"/>
          </p:nvPr>
        </p:nvSpPr>
        <p:spPr>
          <a:xfrm>
            <a:off x="3044700" y="3206609"/>
            <a:ext cx="3054600" cy="116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Shaili Gandhi (012)</a:t>
            </a:r>
            <a:endParaRPr/>
          </a:p>
          <a:p>
            <a:pPr indent="0" lvl="0" marL="0" rtl="0" algn="ctr">
              <a:lnSpc>
                <a:spcPct val="100000"/>
              </a:lnSpc>
              <a:spcBef>
                <a:spcPts val="0"/>
              </a:spcBef>
              <a:spcAft>
                <a:spcPts val="0"/>
              </a:spcAft>
              <a:buClr>
                <a:schemeClr val="dk1"/>
              </a:buClr>
              <a:buSzPts val="1100"/>
              <a:buFont typeface="Arial"/>
              <a:buNone/>
            </a:pPr>
            <a:r>
              <a:rPr lang="en"/>
              <a:t>Manav Vagrecha (022)</a:t>
            </a:r>
            <a:endParaRPr/>
          </a:p>
          <a:p>
            <a:pPr indent="0" lvl="0" marL="0" rtl="0" algn="ctr">
              <a:lnSpc>
                <a:spcPct val="100000"/>
              </a:lnSpc>
              <a:spcBef>
                <a:spcPts val="0"/>
              </a:spcBef>
              <a:spcAft>
                <a:spcPts val="0"/>
              </a:spcAft>
              <a:buSzPts val="2100"/>
              <a:buNone/>
            </a:pPr>
            <a:r>
              <a:rPr lang="en"/>
              <a:t>Devam Shah (044)</a:t>
            </a:r>
            <a:endParaRPr/>
          </a:p>
          <a:p>
            <a:pPr indent="0" lvl="0" marL="0" rtl="0" algn="ctr">
              <a:lnSpc>
                <a:spcPct val="100000"/>
              </a:lnSpc>
              <a:spcBef>
                <a:spcPts val="0"/>
              </a:spcBef>
              <a:spcAft>
                <a:spcPts val="0"/>
              </a:spcAft>
              <a:buSzPts val="2100"/>
              <a:buNone/>
            </a:pPr>
            <a:r>
              <a:t/>
            </a:r>
            <a:endParaRPr/>
          </a:p>
        </p:txBody>
      </p:sp>
      <p:sp>
        <p:nvSpPr>
          <p:cNvPr id="64" name="Google Shape;64;p1"/>
          <p:cNvSpPr txBox="1"/>
          <p:nvPr>
            <p:ph idx="1" type="subTitle"/>
          </p:nvPr>
        </p:nvSpPr>
        <p:spPr>
          <a:xfrm>
            <a:off x="3044700" y="2800351"/>
            <a:ext cx="3054600" cy="46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b="1" lang="en"/>
              <a:t>BT_S24</a:t>
            </a:r>
            <a:endParaRPr b="1"/>
          </a:p>
          <a:p>
            <a:pPr indent="0" lvl="0" marL="0" rtl="0" algn="ctr">
              <a:lnSpc>
                <a:spcPct val="100000"/>
              </a:lnSpc>
              <a:spcBef>
                <a:spcPts val="0"/>
              </a:spcBef>
              <a:spcAft>
                <a:spcPts val="0"/>
              </a:spcAft>
              <a:buSzPts val="2100"/>
              <a:buNone/>
            </a:pPr>
            <a:r>
              <a:t/>
            </a:r>
            <a:endParaRPr/>
          </a:p>
        </p:txBody>
      </p:sp>
      <p:sp>
        <p:nvSpPr>
          <p:cNvPr id="65" name="Google Shape;65;p1"/>
          <p:cNvSpPr txBox="1"/>
          <p:nvPr>
            <p:ph idx="1" type="subTitle"/>
          </p:nvPr>
        </p:nvSpPr>
        <p:spPr>
          <a:xfrm>
            <a:off x="134100" y="4776000"/>
            <a:ext cx="8754000" cy="36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i="1" lang="en" sz="1200">
                <a:latin typeface="Calibri"/>
                <a:ea typeface="Calibri"/>
                <a:cs typeface="Calibri"/>
                <a:sym typeface="Calibri"/>
              </a:rPr>
              <a:t>Under the Guidance of Prof. Dhaval Patel, Mr. Brijesh Soni and Mr. Sagar Kavaiya </a:t>
            </a:r>
            <a:endParaRPr i="1" sz="1200">
              <a:latin typeface="Calibri"/>
              <a:ea typeface="Calibri"/>
              <a:cs typeface="Calibri"/>
              <a:sym typeface="Calibri"/>
            </a:endParaRPr>
          </a:p>
          <a:p>
            <a:pPr indent="0" lvl="0" marL="0" rtl="0" algn="ctr">
              <a:lnSpc>
                <a:spcPct val="100000"/>
              </a:lnSpc>
              <a:spcBef>
                <a:spcPts val="0"/>
              </a:spcBef>
              <a:spcAft>
                <a:spcPts val="0"/>
              </a:spcAft>
              <a:buSzPts val="2100"/>
              <a:buNone/>
            </a:pPr>
            <a:r>
              <a:t/>
            </a:r>
            <a:endParaRPr/>
          </a:p>
        </p:txBody>
      </p:sp>
      <p:pic>
        <p:nvPicPr>
          <p:cNvPr id="66" name="Google Shape;66;p1"/>
          <p:cNvPicPr preferRelativeResize="0"/>
          <p:nvPr/>
        </p:nvPicPr>
        <p:blipFill rotWithShape="1">
          <a:blip r:embed="rId3">
            <a:alphaModFix/>
          </a:blip>
          <a:srcRect b="0" l="0" r="0" t="0"/>
          <a:stretch/>
        </p:blipFill>
        <p:spPr>
          <a:xfrm>
            <a:off x="0" y="0"/>
            <a:ext cx="1981587" cy="916300"/>
          </a:xfrm>
          <a:prstGeom prst="rect">
            <a:avLst/>
          </a:prstGeom>
          <a:noFill/>
          <a:ln>
            <a:noFill/>
          </a:ln>
        </p:spPr>
      </p:pic>
      <p:sp>
        <p:nvSpPr>
          <p:cNvPr id="67" name="Google Shape;67;p1"/>
          <p:cNvSpPr txBox="1"/>
          <p:nvPr>
            <p:ph idx="1" type="subTitle"/>
          </p:nvPr>
        </p:nvSpPr>
        <p:spPr>
          <a:xfrm>
            <a:off x="2901700" y="1802850"/>
            <a:ext cx="3340500" cy="46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500"/>
              <a:t>Model-Based Absorbing Receiver Design including</a:t>
            </a:r>
            <a:endParaRPr sz="1500"/>
          </a:p>
          <a:p>
            <a:pPr indent="0" lvl="0" marL="0" rtl="0" algn="ctr">
              <a:lnSpc>
                <a:spcPct val="100000"/>
              </a:lnSpc>
              <a:spcBef>
                <a:spcPts val="0"/>
              </a:spcBef>
              <a:spcAft>
                <a:spcPts val="0"/>
              </a:spcAft>
              <a:buSzPts val="2100"/>
              <a:buNone/>
            </a:pPr>
            <a:r>
              <a:rPr lang="en" sz="1500"/>
              <a:t>Signal Reception and Optimization.</a:t>
            </a:r>
            <a:endParaRPr sz="1500"/>
          </a:p>
          <a:p>
            <a:pPr indent="0" lvl="0" marL="0" rtl="0" algn="ctr">
              <a:lnSpc>
                <a:spcPct val="100000"/>
              </a:lnSpc>
              <a:spcBef>
                <a:spcPts val="0"/>
              </a:spcBef>
              <a:spcAft>
                <a:spcPts val="0"/>
              </a:spcAft>
              <a:buSzPts val="21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0"/>
          <p:cNvSpPr txBox="1"/>
          <p:nvPr/>
        </p:nvSpPr>
        <p:spPr>
          <a:xfrm>
            <a:off x="495825" y="4280500"/>
            <a:ext cx="21072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Open Sans"/>
                <a:ea typeface="Open Sans"/>
                <a:cs typeface="Open Sans"/>
                <a:sym typeface="Open Sans"/>
              </a:rPr>
              <a:t>Frame 4 - Part B</a:t>
            </a:r>
            <a:endParaRPr b="1"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Open Sans"/>
              <a:ea typeface="Open Sans"/>
              <a:cs typeface="Open Sans"/>
              <a:sym typeface="Open Sans"/>
            </a:endParaRPr>
          </a:p>
        </p:txBody>
      </p:sp>
      <p:pic>
        <p:nvPicPr>
          <p:cNvPr id="122" name="Google Shape;122;p10"/>
          <p:cNvPicPr preferRelativeResize="0"/>
          <p:nvPr/>
        </p:nvPicPr>
        <p:blipFill rotWithShape="1">
          <a:blip r:embed="rId3">
            <a:alphaModFix/>
          </a:blip>
          <a:srcRect b="0" l="0" r="0" t="0"/>
          <a:stretch/>
        </p:blipFill>
        <p:spPr>
          <a:xfrm>
            <a:off x="2673775" y="244500"/>
            <a:ext cx="6470224" cy="4486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1"/>
          <p:cNvSpPr txBox="1"/>
          <p:nvPr/>
        </p:nvSpPr>
        <p:spPr>
          <a:xfrm>
            <a:off x="495825" y="4280500"/>
            <a:ext cx="21072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Open Sans"/>
                <a:ea typeface="Open Sans"/>
                <a:cs typeface="Open Sans"/>
                <a:sym typeface="Open Sans"/>
              </a:rPr>
              <a:t>Frame 4 - Part C</a:t>
            </a:r>
            <a:endParaRPr b="1"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Open Sans"/>
              <a:ea typeface="Open Sans"/>
              <a:cs typeface="Open Sans"/>
              <a:sym typeface="Open Sans"/>
            </a:endParaRPr>
          </a:p>
        </p:txBody>
      </p:sp>
      <p:pic>
        <p:nvPicPr>
          <p:cNvPr id="128" name="Google Shape;128;p11"/>
          <p:cNvPicPr preferRelativeResize="0"/>
          <p:nvPr/>
        </p:nvPicPr>
        <p:blipFill rotWithShape="1">
          <a:blip r:embed="rId3">
            <a:alphaModFix/>
          </a:blip>
          <a:srcRect b="0" l="0" r="0" t="0"/>
          <a:stretch/>
        </p:blipFill>
        <p:spPr>
          <a:xfrm>
            <a:off x="2114525" y="57925"/>
            <a:ext cx="7029474" cy="414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2"/>
          <p:cNvSpPr txBox="1"/>
          <p:nvPr/>
        </p:nvSpPr>
        <p:spPr>
          <a:xfrm>
            <a:off x="495825" y="4280500"/>
            <a:ext cx="21072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Open Sans"/>
                <a:ea typeface="Open Sans"/>
                <a:cs typeface="Open Sans"/>
                <a:sym typeface="Open Sans"/>
              </a:rPr>
              <a:t>Frame 4 - Part D</a:t>
            </a:r>
            <a:endParaRPr b="1"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Open Sans"/>
              <a:ea typeface="Open Sans"/>
              <a:cs typeface="Open Sans"/>
              <a:sym typeface="Open Sans"/>
            </a:endParaRPr>
          </a:p>
        </p:txBody>
      </p:sp>
      <p:pic>
        <p:nvPicPr>
          <p:cNvPr id="134" name="Google Shape;134;p12"/>
          <p:cNvPicPr preferRelativeResize="0"/>
          <p:nvPr/>
        </p:nvPicPr>
        <p:blipFill rotWithShape="1">
          <a:blip r:embed="rId3">
            <a:alphaModFix/>
          </a:blip>
          <a:srcRect b="0" l="0" r="0" t="0"/>
          <a:stretch/>
        </p:blipFill>
        <p:spPr>
          <a:xfrm>
            <a:off x="2603025" y="201175"/>
            <a:ext cx="6540976" cy="47121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3"/>
          <p:cNvSpPr txBox="1"/>
          <p:nvPr/>
        </p:nvSpPr>
        <p:spPr>
          <a:xfrm>
            <a:off x="495825" y="4280500"/>
            <a:ext cx="21072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Open Sans"/>
                <a:ea typeface="Open Sans"/>
                <a:cs typeface="Open Sans"/>
                <a:sym typeface="Open Sans"/>
              </a:rPr>
              <a:t>Frame 4 - Part E</a:t>
            </a:r>
            <a:endParaRPr b="1"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Open Sans"/>
              <a:ea typeface="Open Sans"/>
              <a:cs typeface="Open Sans"/>
              <a:sym typeface="Open Sans"/>
            </a:endParaRPr>
          </a:p>
        </p:txBody>
      </p:sp>
      <p:pic>
        <p:nvPicPr>
          <p:cNvPr id="140" name="Google Shape;140;p13"/>
          <p:cNvPicPr preferRelativeResize="0"/>
          <p:nvPr/>
        </p:nvPicPr>
        <p:blipFill rotWithShape="1">
          <a:blip r:embed="rId3">
            <a:alphaModFix/>
          </a:blip>
          <a:srcRect b="0" l="0" r="0" t="0"/>
          <a:stretch/>
        </p:blipFill>
        <p:spPr>
          <a:xfrm>
            <a:off x="2461825" y="375450"/>
            <a:ext cx="6682177" cy="4392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4"/>
          <p:cNvPicPr preferRelativeResize="0"/>
          <p:nvPr/>
        </p:nvPicPr>
        <p:blipFill rotWithShape="1">
          <a:blip r:embed="rId3">
            <a:alphaModFix/>
          </a:blip>
          <a:srcRect b="0" l="0" r="0" t="0"/>
          <a:stretch/>
        </p:blipFill>
        <p:spPr>
          <a:xfrm>
            <a:off x="4321810" y="0"/>
            <a:ext cx="4418141" cy="5143499"/>
          </a:xfrm>
          <a:prstGeom prst="rect">
            <a:avLst/>
          </a:prstGeom>
          <a:noFill/>
          <a:ln>
            <a:noFill/>
          </a:ln>
        </p:spPr>
      </p:pic>
      <p:sp>
        <p:nvSpPr>
          <p:cNvPr id="146" name="Google Shape;146;p14"/>
          <p:cNvSpPr txBox="1"/>
          <p:nvPr/>
        </p:nvSpPr>
        <p:spPr>
          <a:xfrm>
            <a:off x="513900" y="4193725"/>
            <a:ext cx="20367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Open Sans"/>
                <a:ea typeface="Open Sans"/>
                <a:cs typeface="Open Sans"/>
                <a:sym typeface="Open Sans"/>
              </a:rPr>
              <a:t>Frame 5 - Whole</a:t>
            </a:r>
            <a:endParaRPr b="1"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5"/>
          <p:cNvPicPr preferRelativeResize="0"/>
          <p:nvPr/>
        </p:nvPicPr>
        <p:blipFill rotWithShape="1">
          <a:blip r:embed="rId3">
            <a:alphaModFix/>
          </a:blip>
          <a:srcRect b="61125" l="0" r="0" t="0"/>
          <a:stretch/>
        </p:blipFill>
        <p:spPr>
          <a:xfrm>
            <a:off x="1011825" y="387100"/>
            <a:ext cx="7921226" cy="3422401"/>
          </a:xfrm>
          <a:prstGeom prst="rect">
            <a:avLst/>
          </a:prstGeom>
          <a:noFill/>
          <a:ln>
            <a:noFill/>
          </a:ln>
        </p:spPr>
      </p:pic>
      <p:sp>
        <p:nvSpPr>
          <p:cNvPr id="152" name="Google Shape;152;p15"/>
          <p:cNvSpPr txBox="1"/>
          <p:nvPr/>
        </p:nvSpPr>
        <p:spPr>
          <a:xfrm>
            <a:off x="488325" y="4294300"/>
            <a:ext cx="20367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Open Sans"/>
                <a:ea typeface="Open Sans"/>
                <a:cs typeface="Open Sans"/>
                <a:sym typeface="Open Sans"/>
              </a:rPr>
              <a:t>Frame 5 - A</a:t>
            </a:r>
            <a:endParaRPr b="1"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6"/>
          <p:cNvPicPr preferRelativeResize="0"/>
          <p:nvPr/>
        </p:nvPicPr>
        <p:blipFill rotWithShape="1">
          <a:blip r:embed="rId3">
            <a:alphaModFix/>
          </a:blip>
          <a:srcRect b="29836" l="0" r="0" t="40058"/>
          <a:stretch/>
        </p:blipFill>
        <p:spPr>
          <a:xfrm>
            <a:off x="707125" y="304800"/>
            <a:ext cx="8266175" cy="3093474"/>
          </a:xfrm>
          <a:prstGeom prst="rect">
            <a:avLst/>
          </a:prstGeom>
          <a:noFill/>
          <a:ln>
            <a:noFill/>
          </a:ln>
        </p:spPr>
      </p:pic>
      <p:sp>
        <p:nvSpPr>
          <p:cNvPr id="158" name="Google Shape;158;p16"/>
          <p:cNvSpPr txBox="1"/>
          <p:nvPr/>
        </p:nvSpPr>
        <p:spPr>
          <a:xfrm>
            <a:off x="465150" y="4269900"/>
            <a:ext cx="20367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Open Sans"/>
                <a:ea typeface="Open Sans"/>
                <a:cs typeface="Open Sans"/>
                <a:sym typeface="Open Sans"/>
              </a:rPr>
              <a:t>Frame 5 - B</a:t>
            </a:r>
            <a:endParaRPr b="1"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7"/>
          <p:cNvPicPr preferRelativeResize="0"/>
          <p:nvPr/>
        </p:nvPicPr>
        <p:blipFill rotWithShape="1">
          <a:blip r:embed="rId3">
            <a:alphaModFix/>
          </a:blip>
          <a:srcRect b="4947" l="0" r="0" t="69688"/>
          <a:stretch/>
        </p:blipFill>
        <p:spPr>
          <a:xfrm>
            <a:off x="220775" y="401025"/>
            <a:ext cx="8847026" cy="2744499"/>
          </a:xfrm>
          <a:prstGeom prst="rect">
            <a:avLst/>
          </a:prstGeom>
          <a:noFill/>
          <a:ln>
            <a:noFill/>
          </a:ln>
        </p:spPr>
      </p:pic>
      <p:sp>
        <p:nvSpPr>
          <p:cNvPr id="164" name="Google Shape;164;p17"/>
          <p:cNvSpPr txBox="1"/>
          <p:nvPr/>
        </p:nvSpPr>
        <p:spPr>
          <a:xfrm>
            <a:off x="437675" y="4294300"/>
            <a:ext cx="20367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Open Sans"/>
                <a:ea typeface="Open Sans"/>
                <a:cs typeface="Open Sans"/>
                <a:sym typeface="Open Sans"/>
              </a:rPr>
              <a:t>Frame 5 - C</a:t>
            </a:r>
            <a:endParaRPr b="1"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8"/>
          <p:cNvPicPr preferRelativeResize="0"/>
          <p:nvPr/>
        </p:nvPicPr>
        <p:blipFill rotWithShape="1">
          <a:blip r:embed="rId3">
            <a:alphaModFix/>
          </a:blip>
          <a:srcRect b="0" l="0" r="0" t="0"/>
          <a:stretch/>
        </p:blipFill>
        <p:spPr>
          <a:xfrm>
            <a:off x="3548150" y="0"/>
            <a:ext cx="5242224" cy="5143500"/>
          </a:xfrm>
          <a:prstGeom prst="rect">
            <a:avLst/>
          </a:prstGeom>
          <a:noFill/>
          <a:ln>
            <a:noFill/>
          </a:ln>
        </p:spPr>
      </p:pic>
      <p:sp>
        <p:nvSpPr>
          <p:cNvPr id="170" name="Google Shape;170;p18"/>
          <p:cNvSpPr txBox="1"/>
          <p:nvPr/>
        </p:nvSpPr>
        <p:spPr>
          <a:xfrm>
            <a:off x="499875" y="4247600"/>
            <a:ext cx="20367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Open Sans"/>
                <a:ea typeface="Open Sans"/>
                <a:cs typeface="Open Sans"/>
                <a:sym typeface="Open Sans"/>
              </a:rPr>
              <a:t>Frame 6 - Whole</a:t>
            </a:r>
            <a:endParaRPr b="1"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9"/>
          <p:cNvPicPr preferRelativeResize="0"/>
          <p:nvPr/>
        </p:nvPicPr>
        <p:blipFill rotWithShape="1">
          <a:blip r:embed="rId3">
            <a:alphaModFix/>
          </a:blip>
          <a:srcRect b="0" l="0" r="0" t="0"/>
          <a:stretch/>
        </p:blipFill>
        <p:spPr>
          <a:xfrm>
            <a:off x="4400735" y="0"/>
            <a:ext cx="4743264" cy="5143500"/>
          </a:xfrm>
          <a:prstGeom prst="rect">
            <a:avLst/>
          </a:prstGeom>
          <a:noFill/>
          <a:ln>
            <a:noFill/>
          </a:ln>
        </p:spPr>
      </p:pic>
      <p:sp>
        <p:nvSpPr>
          <p:cNvPr id="176" name="Google Shape;176;p19"/>
          <p:cNvSpPr txBox="1"/>
          <p:nvPr/>
        </p:nvSpPr>
        <p:spPr>
          <a:xfrm>
            <a:off x="499875" y="4247600"/>
            <a:ext cx="20367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Open Sans"/>
                <a:ea typeface="Open Sans"/>
                <a:cs typeface="Open Sans"/>
                <a:sym typeface="Open Sans"/>
              </a:rPr>
              <a:t>Frame 7 - Whole</a:t>
            </a:r>
            <a:endParaRPr b="1" i="0" sz="1800" u="none" cap="none" strike="noStrike">
              <a:solidFill>
                <a:srgbClr val="000000"/>
              </a:solidFill>
              <a:latin typeface="Open Sans"/>
              <a:ea typeface="Open Sans"/>
              <a:cs typeface="Open Sans"/>
              <a:sym typeface="Open Sans"/>
            </a:endParaRPr>
          </a:p>
        </p:txBody>
      </p:sp>
      <p:pic>
        <p:nvPicPr>
          <p:cNvPr descr="Thanks to Prof. Dhaval Patel and Teaching Assisstants Mr. Brijesh Soni and Mr. Sagar Kavaiya for giving us proper guidance for our Wireless Communication Project.&#10;&#10;We (Devam Shah, Shaili Gandhi, Manav Vagrecha), the members of Group No. BT_S24, hereby present our whole  journey including our views, analysis, and innovation, on the article Molecular Communication : Model-Based and&#10;Data-Driven Receiver Design and Optimization. Here we have tried to explain Molecular Communication in brief and analyse the model proposed by the authors in the article and we have finally tried to solve the limitations by our own innovation." id="177" name="Google Shape;177;p19" title="Molecular Comm : Model-Based Absorbing Receiver Design including Signal Reception and Optimization.">
            <a:hlinkClick r:id="rId4"/>
          </p:cNvPr>
          <p:cNvPicPr preferRelativeResize="0"/>
          <p:nvPr/>
        </p:nvPicPr>
        <p:blipFill rotWithShape="1">
          <a:blip r:embed="rId5">
            <a:alphaModFix/>
          </a:blip>
          <a:srcRect b="0" l="0" r="0" t="0"/>
          <a:stretch/>
        </p:blipFill>
        <p:spPr>
          <a:xfrm>
            <a:off x="608525" y="1191775"/>
            <a:ext cx="3722326" cy="279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2"/>
          <p:cNvPicPr preferRelativeResize="0"/>
          <p:nvPr/>
        </p:nvPicPr>
        <p:blipFill rotWithShape="1">
          <a:blip r:embed="rId3">
            <a:alphaModFix/>
          </a:blip>
          <a:srcRect b="13479" l="0" r="0" t="21808"/>
          <a:stretch/>
        </p:blipFill>
        <p:spPr>
          <a:xfrm>
            <a:off x="0" y="-32050"/>
            <a:ext cx="9144000" cy="5055200"/>
          </a:xfrm>
          <a:prstGeom prst="rect">
            <a:avLst/>
          </a:prstGeom>
          <a:noFill/>
          <a:ln>
            <a:noFill/>
          </a:ln>
        </p:spPr>
      </p:pic>
      <p:sp>
        <p:nvSpPr>
          <p:cNvPr id="73" name="Google Shape;73;p2"/>
          <p:cNvSpPr txBox="1"/>
          <p:nvPr/>
        </p:nvSpPr>
        <p:spPr>
          <a:xfrm>
            <a:off x="282450" y="133800"/>
            <a:ext cx="2143800" cy="4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Open Sans"/>
                <a:ea typeface="Open Sans"/>
                <a:cs typeface="Open Sans"/>
                <a:sym typeface="Open Sans"/>
              </a:rPr>
              <a:t>Frame 1 - Whole</a:t>
            </a:r>
            <a:endParaRPr b="1" i="0" sz="19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3"/>
          <p:cNvPicPr preferRelativeResize="0"/>
          <p:nvPr/>
        </p:nvPicPr>
        <p:blipFill rotWithShape="1">
          <a:blip r:embed="rId3">
            <a:alphaModFix/>
          </a:blip>
          <a:srcRect b="0" l="0" r="0" t="0"/>
          <a:stretch/>
        </p:blipFill>
        <p:spPr>
          <a:xfrm>
            <a:off x="4209929" y="-24387"/>
            <a:ext cx="4532321" cy="5192274"/>
          </a:xfrm>
          <a:prstGeom prst="rect">
            <a:avLst/>
          </a:prstGeom>
          <a:noFill/>
          <a:ln>
            <a:noFill/>
          </a:ln>
        </p:spPr>
      </p:pic>
      <p:sp>
        <p:nvSpPr>
          <p:cNvPr id="79" name="Google Shape;79;p3"/>
          <p:cNvSpPr txBox="1"/>
          <p:nvPr/>
        </p:nvSpPr>
        <p:spPr>
          <a:xfrm>
            <a:off x="495825" y="4280500"/>
            <a:ext cx="21072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Open Sans"/>
                <a:ea typeface="Open Sans"/>
                <a:cs typeface="Open Sans"/>
                <a:sym typeface="Open Sans"/>
              </a:rPr>
              <a:t>Frame 2 - Whole</a:t>
            </a:r>
            <a:endParaRPr b="1"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4"/>
          <p:cNvPicPr preferRelativeResize="0"/>
          <p:nvPr/>
        </p:nvPicPr>
        <p:blipFill rotWithShape="1">
          <a:blip r:embed="rId3">
            <a:alphaModFix/>
          </a:blip>
          <a:srcRect b="62548" l="0" r="0" t="0"/>
          <a:stretch/>
        </p:blipFill>
        <p:spPr>
          <a:xfrm>
            <a:off x="864950" y="396250"/>
            <a:ext cx="7885526" cy="3383276"/>
          </a:xfrm>
          <a:prstGeom prst="rect">
            <a:avLst/>
          </a:prstGeom>
          <a:noFill/>
          <a:ln>
            <a:noFill/>
          </a:ln>
        </p:spPr>
      </p:pic>
      <p:sp>
        <p:nvSpPr>
          <p:cNvPr id="85" name="Google Shape;85;p4"/>
          <p:cNvSpPr txBox="1"/>
          <p:nvPr/>
        </p:nvSpPr>
        <p:spPr>
          <a:xfrm>
            <a:off x="476200" y="4254700"/>
            <a:ext cx="21072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Open Sans"/>
                <a:ea typeface="Open Sans"/>
                <a:cs typeface="Open Sans"/>
                <a:sym typeface="Open Sans"/>
              </a:rPr>
              <a:t>Frame 2 - Part A</a:t>
            </a:r>
            <a:endParaRPr b="1"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5"/>
          <p:cNvPicPr preferRelativeResize="0"/>
          <p:nvPr/>
        </p:nvPicPr>
        <p:blipFill rotWithShape="1">
          <a:blip r:embed="rId3">
            <a:alphaModFix/>
          </a:blip>
          <a:srcRect b="0" l="0" r="0" t="36382"/>
          <a:stretch/>
        </p:blipFill>
        <p:spPr>
          <a:xfrm>
            <a:off x="3" y="0"/>
            <a:ext cx="9144000" cy="5143501"/>
          </a:xfrm>
          <a:prstGeom prst="rect">
            <a:avLst/>
          </a:prstGeom>
          <a:noFill/>
          <a:ln>
            <a:noFill/>
          </a:ln>
        </p:spPr>
      </p:pic>
      <p:sp>
        <p:nvSpPr>
          <p:cNvPr id="91" name="Google Shape;91;p5"/>
          <p:cNvSpPr txBox="1"/>
          <p:nvPr/>
        </p:nvSpPr>
        <p:spPr>
          <a:xfrm>
            <a:off x="270275" y="4391850"/>
            <a:ext cx="23511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highlight>
                  <a:srgbClr val="FFFFFF"/>
                </a:highlight>
                <a:latin typeface="Open Sans"/>
                <a:ea typeface="Open Sans"/>
                <a:cs typeface="Open Sans"/>
                <a:sym typeface="Open Sans"/>
              </a:rPr>
              <a:t>Frame 2 - Part B</a:t>
            </a:r>
            <a:endParaRPr b="1" i="0" sz="1800" u="none" cap="none" strike="noStrike">
              <a:solidFill>
                <a:srgbClr val="000000"/>
              </a:solidFill>
              <a:highlight>
                <a:srgbClr val="FFFFFF"/>
              </a:highlight>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6"/>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
              <a:t>Hypothesis</a:t>
            </a:r>
            <a:endParaRPr/>
          </a:p>
        </p:txBody>
      </p:sp>
      <p:pic>
        <p:nvPicPr>
          <p:cNvPr id="97" name="Google Shape;97;p6"/>
          <p:cNvPicPr preferRelativeResize="0"/>
          <p:nvPr/>
        </p:nvPicPr>
        <p:blipFill rotWithShape="1">
          <a:blip r:embed="rId3">
            <a:alphaModFix/>
          </a:blip>
          <a:srcRect b="6127" l="0" r="0" t="5454"/>
          <a:stretch/>
        </p:blipFill>
        <p:spPr>
          <a:xfrm>
            <a:off x="0" y="0"/>
            <a:ext cx="9143999" cy="5143500"/>
          </a:xfrm>
          <a:prstGeom prst="rect">
            <a:avLst/>
          </a:prstGeom>
          <a:noFill/>
          <a:ln>
            <a:noFill/>
          </a:ln>
        </p:spPr>
      </p:pic>
      <p:sp>
        <p:nvSpPr>
          <p:cNvPr id="98" name="Google Shape;98;p6"/>
          <p:cNvSpPr txBox="1"/>
          <p:nvPr/>
        </p:nvSpPr>
        <p:spPr>
          <a:xfrm>
            <a:off x="0" y="0"/>
            <a:ext cx="2182500" cy="44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highlight>
                  <a:srgbClr val="FFFFFF"/>
                </a:highlight>
                <a:latin typeface="Open Sans"/>
                <a:ea typeface="Open Sans"/>
                <a:cs typeface="Open Sans"/>
                <a:sym typeface="Open Sans"/>
              </a:rPr>
              <a:t>Frame</a:t>
            </a:r>
            <a:r>
              <a:rPr b="1" i="0" lang="en" sz="1800" u="none" cap="none" strike="noStrike">
                <a:solidFill>
                  <a:srgbClr val="000000"/>
                </a:solidFill>
                <a:highlight>
                  <a:srgbClr val="FFFFFF"/>
                </a:highlight>
                <a:latin typeface="Open Sans"/>
                <a:ea typeface="Open Sans"/>
                <a:cs typeface="Open Sans"/>
                <a:sym typeface="Open Sans"/>
              </a:rPr>
              <a:t> 3 - Whole</a:t>
            </a:r>
            <a:endParaRPr b="1" i="0" sz="2000" u="none" cap="none" strike="noStrike">
              <a:solidFill>
                <a:srgbClr val="000000"/>
              </a:solidFill>
              <a:highlight>
                <a:srgbClr val="FFFFFF"/>
              </a:highlight>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txBox="1"/>
          <p:nvPr/>
        </p:nvSpPr>
        <p:spPr>
          <a:xfrm>
            <a:off x="476200" y="4254700"/>
            <a:ext cx="26694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dk1"/>
                </a:solidFill>
                <a:latin typeface="Open Sans"/>
                <a:ea typeface="Open Sans"/>
                <a:cs typeface="Open Sans"/>
                <a:sym typeface="Open Sans"/>
              </a:rPr>
              <a:t>Frame 4 - Best Frame</a:t>
            </a:r>
            <a:endParaRPr b="1"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Open Sans"/>
              <a:ea typeface="Open Sans"/>
              <a:cs typeface="Open Sans"/>
              <a:sym typeface="Open Sans"/>
            </a:endParaRPr>
          </a:p>
        </p:txBody>
      </p:sp>
      <p:pic>
        <p:nvPicPr>
          <p:cNvPr id="104" name="Google Shape;104;p7"/>
          <p:cNvPicPr preferRelativeResize="0"/>
          <p:nvPr/>
        </p:nvPicPr>
        <p:blipFill rotWithShape="1">
          <a:blip r:embed="rId3">
            <a:alphaModFix/>
          </a:blip>
          <a:srcRect b="6631" l="0" r="0" t="13470"/>
          <a:stretch/>
        </p:blipFill>
        <p:spPr>
          <a:xfrm>
            <a:off x="0" y="149350"/>
            <a:ext cx="9144000" cy="41092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txBox="1"/>
          <p:nvPr/>
        </p:nvSpPr>
        <p:spPr>
          <a:xfrm>
            <a:off x="495825" y="4280500"/>
            <a:ext cx="21072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Open Sans"/>
                <a:ea typeface="Open Sans"/>
                <a:cs typeface="Open Sans"/>
                <a:sym typeface="Open Sans"/>
              </a:rPr>
              <a:t>Frame 4 - Whole</a:t>
            </a:r>
            <a:endParaRPr b="1" i="0" sz="1800" u="none" cap="none" strike="noStrike">
              <a:solidFill>
                <a:srgbClr val="000000"/>
              </a:solidFill>
              <a:latin typeface="Open Sans"/>
              <a:ea typeface="Open Sans"/>
              <a:cs typeface="Open Sans"/>
              <a:sym typeface="Open Sans"/>
            </a:endParaRPr>
          </a:p>
        </p:txBody>
      </p:sp>
      <p:pic>
        <p:nvPicPr>
          <p:cNvPr id="110" name="Google Shape;110;p8"/>
          <p:cNvPicPr preferRelativeResize="0"/>
          <p:nvPr/>
        </p:nvPicPr>
        <p:blipFill rotWithShape="1">
          <a:blip r:embed="rId3">
            <a:alphaModFix/>
          </a:blip>
          <a:srcRect b="0" l="0" r="0" t="0"/>
          <a:stretch/>
        </p:blipFill>
        <p:spPr>
          <a:xfrm>
            <a:off x="3297350" y="0"/>
            <a:ext cx="5549856"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9"/>
          <p:cNvSpPr txBox="1"/>
          <p:nvPr/>
        </p:nvSpPr>
        <p:spPr>
          <a:xfrm>
            <a:off x="495825" y="4280500"/>
            <a:ext cx="21072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dk1"/>
                </a:solidFill>
                <a:latin typeface="Open Sans"/>
                <a:ea typeface="Open Sans"/>
                <a:cs typeface="Open Sans"/>
                <a:sym typeface="Open Sans"/>
              </a:rPr>
              <a:t>Frame 4 - Part A</a:t>
            </a:r>
            <a:endParaRPr b="1" i="0" sz="18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Open Sans"/>
              <a:ea typeface="Open Sans"/>
              <a:cs typeface="Open Sans"/>
              <a:sym typeface="Open Sans"/>
            </a:endParaRPr>
          </a:p>
        </p:txBody>
      </p:sp>
      <p:pic>
        <p:nvPicPr>
          <p:cNvPr id="116" name="Google Shape;116;p9"/>
          <p:cNvPicPr preferRelativeResize="0"/>
          <p:nvPr/>
        </p:nvPicPr>
        <p:blipFill rotWithShape="1">
          <a:blip r:embed="rId3">
            <a:alphaModFix/>
          </a:blip>
          <a:srcRect b="0" l="0" r="0" t="0"/>
          <a:stretch/>
        </p:blipFill>
        <p:spPr>
          <a:xfrm>
            <a:off x="5313400" y="76200"/>
            <a:ext cx="3565083" cy="49910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